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5ea17b5a814b2e" /><Relationship Type="http://schemas.openxmlformats.org/officeDocument/2006/relationships/extended-properties" Target="/docProps/app.xml" Id="Rc1866182a57e42b1" /><Relationship Type="http://schemas.openxmlformats.org/officeDocument/2006/relationships/officeDocument" Target="/ppt/presentation.xml" Id="R550a182856ff42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5b4cd04a064a63"/>
  </p:sldMasterIdLst>
  <p:notesMasterIdLst>
    <p:notesMasterId xmlns:r="http://schemas.openxmlformats.org/officeDocument/2006/relationships" r:id="R231b4718510a4465"/>
  </p:notesMasterIdLst>
  <p:sldIdLst>
    <p:sldId xmlns:r="http://schemas.openxmlformats.org/officeDocument/2006/relationships" id="256" r:id="R4c9f44739a9841f6"/>
    <p:sldId xmlns:r="http://schemas.openxmlformats.org/officeDocument/2006/relationships" id="257" r:id="R2e3d6665b8dd40c1"/>
    <p:sldId xmlns:r="http://schemas.openxmlformats.org/officeDocument/2006/relationships" id="258" r:id="R86f30463258143a4"/>
    <p:sldId xmlns:r="http://schemas.openxmlformats.org/officeDocument/2006/relationships" id="259" r:id="R99d9d30597a34489"/>
    <p:sldId xmlns:r="http://schemas.openxmlformats.org/officeDocument/2006/relationships" id="260" r:id="R864c0beec5f64f09"/>
    <p:sldId xmlns:r="http://schemas.openxmlformats.org/officeDocument/2006/relationships" id="261" r:id="Rc5725706db0f4884"/>
    <p:sldId xmlns:r="http://schemas.openxmlformats.org/officeDocument/2006/relationships" id="262" r:id="R1771d9c5a319492f"/>
    <p:sldId xmlns:r="http://schemas.openxmlformats.org/officeDocument/2006/relationships" id="263" r:id="R0918f804ee424ba3"/>
    <p:sldId xmlns:r="http://schemas.openxmlformats.org/officeDocument/2006/relationships" id="264" r:id="R212b2539bb9e4a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59e6bd854c4775" /><Relationship Type="http://schemas.openxmlformats.org/officeDocument/2006/relationships/slideMaster" Target="/ppt/slideMasters/slideMaster1.xml" Id="R675b4cd04a064a63" /><Relationship Type="http://schemas.openxmlformats.org/officeDocument/2006/relationships/notesMaster" Target="/ppt/notesMasters/notesMaster1.xml" Id="R231b4718510a4465" /><Relationship Type="http://schemas.openxmlformats.org/officeDocument/2006/relationships/presProps" Target="/ppt/presProps.xml" Id="R745bd017f05241e6" /><Relationship Type="http://schemas.openxmlformats.org/officeDocument/2006/relationships/tableStyles" Target="/ppt/tableStyles.xml" Id="R79a6de7affc84026" /><Relationship Type="http://schemas.openxmlformats.org/officeDocument/2006/relationships/slide" Target="/ppt/slides/slide1.xml" Id="R4c9f44739a9841f6" /><Relationship Type="http://schemas.openxmlformats.org/officeDocument/2006/relationships/slide" Target="/ppt/slides/slide2.xml" Id="R2e3d6665b8dd40c1" /><Relationship Type="http://schemas.openxmlformats.org/officeDocument/2006/relationships/slide" Target="/ppt/slides/slide3.xml" Id="R86f30463258143a4" /><Relationship Type="http://schemas.openxmlformats.org/officeDocument/2006/relationships/slide" Target="/ppt/slides/slide4.xml" Id="R99d9d30597a34489" /><Relationship Type="http://schemas.openxmlformats.org/officeDocument/2006/relationships/slide" Target="/ppt/slides/slide5.xml" Id="R864c0beec5f64f09" /><Relationship Type="http://schemas.openxmlformats.org/officeDocument/2006/relationships/slide" Target="/ppt/slides/slide6.xml" Id="Rc5725706db0f4884" /><Relationship Type="http://schemas.openxmlformats.org/officeDocument/2006/relationships/slide" Target="/ppt/slides/slide7.xml" Id="R1771d9c5a319492f" /><Relationship Type="http://schemas.openxmlformats.org/officeDocument/2006/relationships/slide" Target="/ppt/slides/slide8.xml" Id="R0918f804ee424ba3" /><Relationship Type="http://schemas.openxmlformats.org/officeDocument/2006/relationships/slide" Target="/ppt/slides/slide9.xml" Id="R212b2539bb9e4a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3b2dadebfc46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21471004574350" /><Relationship Type="http://schemas.openxmlformats.org/officeDocument/2006/relationships/notesMaster" Target="/ppt/notesMasters/notesMaster1.xml" Id="R82c6628c09184f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0a0f60c7114d4a" /><Relationship Type="http://schemas.openxmlformats.org/officeDocument/2006/relationships/notesMaster" Target="/ppt/notesMasters/notesMaster1.xml" Id="Rbca328c585ca4b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16b072951c4127" /><Relationship Type="http://schemas.openxmlformats.org/officeDocument/2006/relationships/notesMaster" Target="/ppt/notesMasters/notesMaster1.xml" Id="Rf06f1c37aee946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d919af38d746e5" /><Relationship Type="http://schemas.openxmlformats.org/officeDocument/2006/relationships/notesMaster" Target="/ppt/notesMasters/notesMaster1.xml" Id="R57fd9b302ca24f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d6667ee2df43da" /><Relationship Type="http://schemas.openxmlformats.org/officeDocument/2006/relationships/notesMaster" Target="/ppt/notesMasters/notesMaster1.xml" Id="Rc07444f525974e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3339753f324398" /><Relationship Type="http://schemas.openxmlformats.org/officeDocument/2006/relationships/notesMaster" Target="/ppt/notesMasters/notesMaster1.xml" Id="R2c9053befe4c4b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cf459687954958" /><Relationship Type="http://schemas.openxmlformats.org/officeDocument/2006/relationships/notesMaster" Target="/ppt/notesMasters/notesMaster1.xml" Id="Rbbd015221b0e44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4d9007039641f6" /><Relationship Type="http://schemas.openxmlformats.org/officeDocument/2006/relationships/notesMaster" Target="/ppt/notesMasters/notesMaster1.xml" Id="Re43cbff091994e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67fd713b05430d" /><Relationship Type="http://schemas.openxmlformats.org/officeDocument/2006/relationships/notesMaster" Target="/ppt/notesMasters/notesMaster1.xml" Id="R2947a0db85884b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75029673a3411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e071866dc74853" /><Relationship Type="http://schemas.openxmlformats.org/officeDocument/2006/relationships/slideLayout" Target="/ppt/slideLayouts/slideLayout1.xml" Id="R52101452163b42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101452163b42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ca2c6b7c94b7e" /><Relationship Type="http://schemas.openxmlformats.org/officeDocument/2006/relationships/notesSlide" Target="/ppt/notesSlides/notesSlide1.xml" Id="Ra5aff990ce654e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a61c16f7854bf1" /><Relationship Type="http://schemas.openxmlformats.org/officeDocument/2006/relationships/notesSlide" Target="/ppt/notesSlides/notesSlide2.xml" Id="Rca81f15e21144a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ff3d29e10473b" /><Relationship Type="http://schemas.openxmlformats.org/officeDocument/2006/relationships/notesSlide" Target="/ppt/notesSlides/notesSlide3.xml" Id="R79e1f37436fe46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c0ee1ffb644f68" /><Relationship Type="http://schemas.openxmlformats.org/officeDocument/2006/relationships/notesSlide" Target="/ppt/notesSlides/notesSlide4.xml" Id="R40efa33c39ac41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b9ee877814f96" /><Relationship Type="http://schemas.openxmlformats.org/officeDocument/2006/relationships/notesSlide" Target="/ppt/notesSlides/notesSlide5.xml" Id="Rc0ef8ae87ac445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0287187b9a4cd7" /><Relationship Type="http://schemas.openxmlformats.org/officeDocument/2006/relationships/notesSlide" Target="/ppt/notesSlides/notesSlide6.xml" Id="R58aee054400042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073152db34d2b" /><Relationship Type="http://schemas.openxmlformats.org/officeDocument/2006/relationships/notesSlide" Target="/ppt/notesSlides/notesSlide7.xml" Id="Rbaf730ae32c64c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8f005119814fcc" /><Relationship Type="http://schemas.openxmlformats.org/officeDocument/2006/relationships/notesSlide" Target="/ppt/notesSlides/notesSlide8.xml" Id="Ra66e06f8e2ed44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9f1f0c0104615" /><Relationship Type="http://schemas.openxmlformats.org/officeDocument/2006/relationships/notesSlide" Target="/ppt/notesSlides/notesSlide9.xml" Id="R105d0f0dfb2e46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A9823-AD9F-419F-868C-F0462E7F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EDITABLE INTERNAL PROPOSAL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C672C1-B98C-4BF4-B490-5B3FC332F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9525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Build the Internal Case for Governing Consequential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0F2D1-5201-47EB-96B8-5ACBE21A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876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[Customer name]  |  [Proposed workflow]  |  [Date]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2EF84E-2FC6-48CA-A5DC-8852632BF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Purpose: secure executive sponsorship, technical access, and domain authority for one bounded Harmonic production pilot.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BD9429-153F-4475-AAC3-4B7B38B99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1076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Adapt for internal evaluation. Do not imply certification, partnership, resale authority, or unconfirmed capabilities.</a:t>
            </a:r>
          </a:p>
        </p:txBody>
      </p:sp>
    </p:spTree>
    <p:extLst>
      <p:ext uri="{BB962C8B-B14F-4D97-AF65-F5344CB8AC3E}">
        <p14:creationId xmlns:p14="http://schemas.microsoft.com/office/powerpoint/2010/main" val="5420450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1FAAE-CC52-40D4-9DDC-90B4EBBC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01 / DECISION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2760A-6CA9-43CA-8CE2-D5F303E1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The decision we are asking the organization to make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35AE3C-88AC-4625-896D-FE972119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B4ED3E-FC35-4E8E-A3A8-771EF819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028F9-0B80-4BCE-8E63-199B1914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10668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Approve one 8-week qualified production pilot for [proposed workflow].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Name an executive sponsor, technical owner, and customer domain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Authorize access to the integration point, attributable current state, and evidence required for the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Budget starting point: from $25,000, with customer-specific services and travel scoped separately.</a:t>
            </a:r>
          </a:p>
        </p:txBody>
      </p:sp>
    </p:spTree>
    <p:extLst>
      <p:ext uri="{BB962C8B-B14F-4D97-AF65-F5344CB8AC3E}">
        <p14:creationId xmlns:p14="http://schemas.microsoft.com/office/powerpoint/2010/main" val="13540084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F1A0D-8F3D-4277-B853-218F36FA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02 / BUSINESS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656AB1-2676-477C-B1EF-5C6DAEA17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Why this workflow is consequential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45B4D2-082C-4BB2-AB74-DA39695D9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1A551-4629-42EB-AAD0-17AABF51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AB096-0AF7-49FB-A8E6-E656B8AD5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10668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Workflow: [what the AI proposes or decides].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Consequence: [what changes for a person, institution, asset, or obligation].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Current control gap: [where review, authority, evidence, or continuity can fail].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Business exposure: [operational, legal, financial, safety, trust, or reputational impact].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Baseline evidence: [incidents, delays, exception volume, audit findings, or manual effort].</a:t>
            </a:r>
          </a:p>
        </p:txBody>
      </p:sp>
    </p:spTree>
    <p:extLst>
      <p:ext uri="{BB962C8B-B14F-4D97-AF65-F5344CB8AC3E}">
        <p14:creationId xmlns:p14="http://schemas.microsoft.com/office/powerpoint/2010/main" val="11038170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EDCBB-A1D7-483A-BFBF-E7691431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03 / DEPLOYMENT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4A75C-0F8D-49F8-8D99-134E2853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Harmonic governs the execution boundary, not the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66D3C5-56F7-4E92-9832-C3562D6E1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B5B672-6B31-4B5D-9360-15298ED3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CA7720-F801-40FE-A8D9-C0902EE5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106680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The enterprise may use Anthropic, OpenAI, Microsoft, Google, Salesforce, ServiceNow, SAP, another provider, or a customer-built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The application or integration layer sends the proposed action plus attributable current state to Harmonic before execution.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A valid Harmonic decision remains mandatory for the governed consequence.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The customer must control, or have sufficient integration authority over, that execution path.</a:t>
            </a:r>
          </a:p>
        </p:txBody>
      </p:sp>
    </p:spTree>
    <p:extLst>
      <p:ext uri="{BB962C8B-B14F-4D97-AF65-F5344CB8AC3E}">
        <p14:creationId xmlns:p14="http://schemas.microsoft.com/office/powerpoint/2010/main" val="13134360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039336-5E7D-4F9F-82C3-487D39EB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04 / INTEGRATION WORKSHEET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1AB23-1249-4BF2-923D-DB2D28AE1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Locate the API call before the consequence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9F5EF3-3645-4FE8-A2DB-F50228F62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5DE96-E1A8-4AD3-ACB1-50ADB426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3B09E-736C-42FB-BC47-CBA71B05D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66800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AI or workflow system: [provider, application, agent, or orchestration layer].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Proposed action: [structured action submitted for evaluation].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Harmonic call location: [service, middleware, gateway, or workflow step].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Current state supplied: [facts, permissions, obligations, history, and relevant evidence].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Execution gate: [component that refuses execution without an admissible Harmonic response].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Evidence owner and retention location: [team and system of record].</a:t>
            </a:r>
          </a:p>
        </p:txBody>
      </p:sp>
    </p:spTree>
    <p:extLst>
      <p:ext uri="{BB962C8B-B14F-4D97-AF65-F5344CB8AC3E}">
        <p14:creationId xmlns:p14="http://schemas.microsoft.com/office/powerpoint/2010/main" val="5398037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E8C2EC-0E51-494A-BAC6-D7791849A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05 / CUSTOMER AUTHORITY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E4E356-9A14-4969-8A9E-B84A43CB4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The customer owns domain truth and Specialty Pack content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A094EF-5E76-4761-A3B1-23D1CDCD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E7EA50-0129-4546-AD39-F90866F2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59823-E082-4E5D-AE28-99A34FB55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10668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Domain authority: [named accountable role].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Specialty Pack owner: [team responsible for customer-specific facts, definitions, thresholds, and obligations].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Required participants: [security, legal, compliance, operations, product, engineering, procurement].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Harmonic provides the governance mechanism. The customer remains the domain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The pilot establishes one customer deployment. It does not reopen or re-prove Harmonic's earned governance property.</a:t>
            </a:r>
          </a:p>
        </p:txBody>
      </p:sp>
    </p:spTree>
    <p:extLst>
      <p:ext uri="{BB962C8B-B14F-4D97-AF65-F5344CB8AC3E}">
        <p14:creationId xmlns:p14="http://schemas.microsoft.com/office/powerpoint/2010/main" val="15404483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DB64DB-1969-43EE-A845-EAE0C88B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06 / PILOT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F9ABA5-3916-4674-8831-541FA6BB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Eight weeks to establish one bounded production deployment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D05AD4-206D-4AC7-98E2-3A6FFC27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11204-0838-406B-80F1-3C100994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4B691-E133-4F60-977F-69F3AFBEC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Scope: one production API key, one governed execution scope, and one customer-owned Specialty Pack.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Integration: production-representative proposal, state, decision, execution gate, and evidence path.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Success criteria: [measurable admissibility, intervention, evidence, latency, workflow, and operational outcomes].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Exit decision: proceed, revise the bounded scope, or stop based on preserved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Commercial path: Enterprise from $100,000/year; Enterprise Plus from $200,000/year. Final scope is contractual.</a:t>
            </a:r>
          </a:p>
        </p:txBody>
      </p:sp>
    </p:spTree>
    <p:extLst>
      <p:ext uri="{BB962C8B-B14F-4D97-AF65-F5344CB8AC3E}">
        <p14:creationId xmlns:p14="http://schemas.microsoft.com/office/powerpoint/2010/main" val="16480909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DCB41E-893A-48B3-919A-F34CC8E5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07 / DELIVERY OPTIONS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12F58B-659E-4AB8-BD52-3E5780C9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Use the integration path the enterprise actually needs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439C82-A4C5-48ED-934B-0EA8662D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0D97ED-6134-4A52-B776-0E8F330F7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D6C6A-2775-40A5-A4BB-25CFBE90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Harmonic: integrate the customer's existing application or third-party AI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Harmonic + Solace: add a governed AI interaction and orchestration layer.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Harmonic + Veil: deploy an institutional relationship agent for a defined role.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Optional services: workflow discovery, governance-boundary design, Specialty Pack structuring, custom integration, workshops, and executive advisory.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Professional time, travel time, and approved travel expenses are separately scoped and billed.</a:t>
            </a:r>
          </a:p>
        </p:txBody>
      </p:sp>
    </p:spTree>
    <p:extLst>
      <p:ext uri="{BB962C8B-B14F-4D97-AF65-F5344CB8AC3E}">
        <p14:creationId xmlns:p14="http://schemas.microsoft.com/office/powerpoint/2010/main" val="4118162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508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09C8F0-B007-46B8-B260-182680463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08 / APPROVAL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C64955-E834-49BD-A8EF-EB57EADB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5EF"/>
                </a:solidFill>
                <a:latin typeface="Arial"/>
                <a:ea typeface="Arial"/>
                <a:cs typeface="Arial"/>
              </a:rPr>
              <a:t>Internal next step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A8FA1-2D96-4AE2-B833-7FBD0FD83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38900"/>
            <a:ext cx="923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9C2D0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B9C2D0"/>
                </a:solidFill>
                <a:latin typeface="Arial"/>
                <a:ea typeface="Arial"/>
                <a:cs typeface="Arial"/>
              </a:rPr>
              <a:t>HARMONIC INTERNAL PROPOSAL TEMPLATE  |  EDIT CUSTOMER-SPECIFIC FIELDS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2787C-298C-4EB6-942C-7EC5BE21B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3B60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3B60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9233C-53F4-455B-9E14-EADB61FA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668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Executive sponsor: [name / role].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Technical owner: [name / role].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Domain authority: [name / role].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Proposed workflow and consequence: [one sentence].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Target pilot start: [date].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F7F5E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7F5EF"/>
                </a:solidFill>
                <a:latin typeface="Arial"/>
                <a:ea typeface="Arial"/>
                <a:cs typeface="Arial"/>
              </a:rPr>
              <a:t>• Approval requested: discovery meeting and qualified pilot scoping with Moral Clarity AI.</a:t>
            </a:r>
          </a:p>
        </p:txBody>
      </p:sp>
    </p:spTree>
    <p:extLst>
      <p:ext uri="{BB962C8B-B14F-4D97-AF65-F5344CB8AC3E}">
        <p14:creationId xmlns:p14="http://schemas.microsoft.com/office/powerpoint/2010/main" val="4651793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2026-09-10T17:30:40.2160000Z</dcterms:created>
  <dcterms:modified xsi:type="dcterms:W3CDTF">2026-09-10T17:30:40.2160000Z</dcterms:modified>
</coreProperties>
</file>